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9" autoAdjust="0"/>
    <p:restoredTop sz="94660"/>
  </p:normalViewPr>
  <p:slideViewPr>
    <p:cSldViewPr snapToGrid="0">
      <p:cViewPr varScale="1">
        <p:scale>
          <a:sx n="52" d="100"/>
          <a:sy n="52" d="100"/>
        </p:scale>
        <p:origin x="58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DEC14A-C5AB-42BC-BAB0-DAC965C64FF7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A7F06CA-5547-46E8-A2B1-11A4C1F12387}">
      <dgm:prSet phldrT="[Текст]" custT="1"/>
      <dgm:spPr/>
      <dgm:t>
        <a:bodyPr/>
        <a:lstStyle/>
        <a:p>
          <a:r>
            <a:rPr lang="ru-RU" sz="3600" dirty="0" smtClean="0"/>
            <a:t>объективные</a:t>
          </a:r>
          <a:endParaRPr lang="ru-RU" sz="3600" dirty="0"/>
        </a:p>
      </dgm:t>
    </dgm:pt>
    <dgm:pt modelId="{31C52F59-2F21-4FCC-981D-46A1BEA81DA1}" type="parTrans" cxnId="{3AB3979D-425C-481E-BCA6-F52909E1CAC7}">
      <dgm:prSet/>
      <dgm:spPr/>
      <dgm:t>
        <a:bodyPr/>
        <a:lstStyle/>
        <a:p>
          <a:endParaRPr lang="ru-RU"/>
        </a:p>
      </dgm:t>
    </dgm:pt>
    <dgm:pt modelId="{F180ACDA-F187-4625-B49F-B8990F99F003}" type="sibTrans" cxnId="{3AB3979D-425C-481E-BCA6-F52909E1CAC7}">
      <dgm:prSet/>
      <dgm:spPr/>
      <dgm:t>
        <a:bodyPr/>
        <a:lstStyle/>
        <a:p>
          <a:endParaRPr lang="ru-RU"/>
        </a:p>
      </dgm:t>
    </dgm:pt>
    <dgm:pt modelId="{D491D2D8-3D96-438B-896F-C45201979770}">
      <dgm:prSet phldrT="[Текст]" custT="1"/>
      <dgm:spPr/>
      <dgm:t>
        <a:bodyPr/>
        <a:lstStyle/>
        <a:p>
          <a:r>
            <a:rPr lang="ru-RU" sz="2400" dirty="0" smtClean="0"/>
            <a:t>Факторы риска</a:t>
          </a:r>
          <a:endParaRPr lang="ru-RU" sz="2400" dirty="0"/>
        </a:p>
      </dgm:t>
    </dgm:pt>
    <dgm:pt modelId="{41632A43-CA43-4401-B523-83979E97CF3A}" type="parTrans" cxnId="{65302E56-ED05-404A-A841-65299EC9389C}">
      <dgm:prSet/>
      <dgm:spPr/>
      <dgm:t>
        <a:bodyPr/>
        <a:lstStyle/>
        <a:p>
          <a:endParaRPr lang="ru-RU"/>
        </a:p>
      </dgm:t>
    </dgm:pt>
    <dgm:pt modelId="{170C078E-C961-4697-93E5-B885F04CF08C}" type="sibTrans" cxnId="{65302E56-ED05-404A-A841-65299EC9389C}">
      <dgm:prSet/>
      <dgm:spPr/>
      <dgm:t>
        <a:bodyPr/>
        <a:lstStyle/>
        <a:p>
          <a:endParaRPr lang="ru-RU"/>
        </a:p>
      </dgm:t>
    </dgm:pt>
    <dgm:pt modelId="{8DEAC82E-A94E-4F59-8421-507A8D2065B1}">
      <dgm:prSet phldrT="[Текст]" custT="1"/>
      <dgm:spPr/>
      <dgm:t>
        <a:bodyPr/>
        <a:lstStyle/>
        <a:p>
          <a:r>
            <a:rPr lang="ru-RU" sz="2800" dirty="0" smtClean="0"/>
            <a:t>Ситуация риска</a:t>
          </a:r>
          <a:endParaRPr lang="ru-RU" sz="2800" dirty="0"/>
        </a:p>
      </dgm:t>
    </dgm:pt>
    <dgm:pt modelId="{BC1CB1D8-62A5-4E77-8A61-4FBDF68AB393}" type="parTrans" cxnId="{2F2A1422-2F18-4E27-B66D-AEB19CA450A0}">
      <dgm:prSet/>
      <dgm:spPr/>
      <dgm:t>
        <a:bodyPr/>
        <a:lstStyle/>
        <a:p>
          <a:endParaRPr lang="ru-RU"/>
        </a:p>
      </dgm:t>
    </dgm:pt>
    <dgm:pt modelId="{B2F3DA99-795B-411D-AA36-9666D74B60BC}" type="sibTrans" cxnId="{2F2A1422-2F18-4E27-B66D-AEB19CA450A0}">
      <dgm:prSet/>
      <dgm:spPr/>
      <dgm:t>
        <a:bodyPr/>
        <a:lstStyle/>
        <a:p>
          <a:endParaRPr lang="ru-RU"/>
        </a:p>
      </dgm:t>
    </dgm:pt>
    <dgm:pt modelId="{85D74162-787C-4370-A49B-30A313E9A277}">
      <dgm:prSet phldrT="[Текст]" custT="1"/>
      <dgm:spPr/>
      <dgm:t>
        <a:bodyPr/>
        <a:lstStyle/>
        <a:p>
          <a:r>
            <a:rPr lang="ru-RU" sz="3600" dirty="0" smtClean="0"/>
            <a:t>субъективные</a:t>
          </a:r>
          <a:endParaRPr lang="ru-RU" sz="3600" dirty="0"/>
        </a:p>
      </dgm:t>
    </dgm:pt>
    <dgm:pt modelId="{9948D58A-7E85-4A6B-B2EC-5823898340E9}" type="parTrans" cxnId="{3DE7FF21-465F-40C2-B64E-4D466AC56EE9}">
      <dgm:prSet/>
      <dgm:spPr/>
      <dgm:t>
        <a:bodyPr/>
        <a:lstStyle/>
        <a:p>
          <a:endParaRPr lang="ru-RU"/>
        </a:p>
      </dgm:t>
    </dgm:pt>
    <dgm:pt modelId="{9C2F2526-AEB6-44A4-A004-3095D3D69083}" type="sibTrans" cxnId="{3DE7FF21-465F-40C2-B64E-4D466AC56EE9}">
      <dgm:prSet/>
      <dgm:spPr/>
      <dgm:t>
        <a:bodyPr/>
        <a:lstStyle/>
        <a:p>
          <a:endParaRPr lang="ru-RU"/>
        </a:p>
      </dgm:t>
    </dgm:pt>
    <dgm:pt modelId="{109552D5-5C18-422B-924B-E2483006075A}">
      <dgm:prSet phldrT="[Текст]" custT="1"/>
      <dgm:spPr/>
      <dgm:t>
        <a:bodyPr/>
        <a:lstStyle/>
        <a:p>
          <a:r>
            <a:rPr lang="ru-RU" sz="2800" dirty="0" smtClean="0"/>
            <a:t>субъект</a:t>
          </a:r>
          <a:endParaRPr lang="ru-RU" sz="2800" dirty="0"/>
        </a:p>
      </dgm:t>
    </dgm:pt>
    <dgm:pt modelId="{3397DB7A-8057-4BE1-8CA6-C202AB9071B8}" type="parTrans" cxnId="{0AA2055E-5114-4C2D-A574-19D2CF96347F}">
      <dgm:prSet/>
      <dgm:spPr/>
      <dgm:t>
        <a:bodyPr/>
        <a:lstStyle/>
        <a:p>
          <a:endParaRPr lang="ru-RU"/>
        </a:p>
      </dgm:t>
    </dgm:pt>
    <dgm:pt modelId="{2BEC620A-C537-4476-BE20-E82B155898BA}" type="sibTrans" cxnId="{0AA2055E-5114-4C2D-A574-19D2CF96347F}">
      <dgm:prSet/>
      <dgm:spPr/>
      <dgm:t>
        <a:bodyPr/>
        <a:lstStyle/>
        <a:p>
          <a:endParaRPr lang="ru-RU"/>
        </a:p>
      </dgm:t>
    </dgm:pt>
    <dgm:pt modelId="{4209CF63-209C-420B-A32C-06B13B3252E9}">
      <dgm:prSet phldrT="[Текст]" custT="1"/>
      <dgm:spPr/>
      <dgm:t>
        <a:bodyPr/>
        <a:lstStyle/>
        <a:p>
          <a:r>
            <a:rPr lang="ru-RU" sz="2800" dirty="0" smtClean="0"/>
            <a:t>Волевое регулирование</a:t>
          </a:r>
          <a:endParaRPr lang="ru-RU" sz="2800" dirty="0"/>
        </a:p>
      </dgm:t>
    </dgm:pt>
    <dgm:pt modelId="{20731890-8C48-4BAA-8EA0-0856FA2D1B8D}" type="parTrans" cxnId="{60D52A0B-46BE-46DC-BF99-0A65D5BEB1C0}">
      <dgm:prSet/>
      <dgm:spPr/>
      <dgm:t>
        <a:bodyPr/>
        <a:lstStyle/>
        <a:p>
          <a:endParaRPr lang="ru-RU"/>
        </a:p>
      </dgm:t>
    </dgm:pt>
    <dgm:pt modelId="{160056E0-EDCD-4F7A-8B67-2BCC776580D2}" type="sibTrans" cxnId="{60D52A0B-46BE-46DC-BF99-0A65D5BEB1C0}">
      <dgm:prSet/>
      <dgm:spPr/>
      <dgm:t>
        <a:bodyPr/>
        <a:lstStyle/>
        <a:p>
          <a:endParaRPr lang="ru-RU"/>
        </a:p>
      </dgm:t>
    </dgm:pt>
    <dgm:pt modelId="{D6E83AB0-D766-4F69-ABEE-EEDEC32FE00B}" type="pres">
      <dgm:prSet presAssocID="{2ADEC14A-C5AB-42BC-BAB0-DAC965C64FF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2FA4D1F-7702-4D50-900D-5BE5B0D16F45}" type="pres">
      <dgm:prSet presAssocID="{5A7F06CA-5547-46E8-A2B1-11A4C1F12387}" presName="root" presStyleCnt="0"/>
      <dgm:spPr/>
    </dgm:pt>
    <dgm:pt modelId="{E0ADBBFD-FCDD-4F60-8DBD-EA30A15F6F6D}" type="pres">
      <dgm:prSet presAssocID="{5A7F06CA-5547-46E8-A2B1-11A4C1F12387}" presName="rootComposite" presStyleCnt="0"/>
      <dgm:spPr/>
    </dgm:pt>
    <dgm:pt modelId="{9574497A-3A4C-484E-A75C-D09F5DAD8394}" type="pres">
      <dgm:prSet presAssocID="{5A7F06CA-5547-46E8-A2B1-11A4C1F12387}" presName="rootText" presStyleLbl="node1" presStyleIdx="0" presStyleCnt="2" custScaleX="147772"/>
      <dgm:spPr/>
      <dgm:t>
        <a:bodyPr/>
        <a:lstStyle/>
        <a:p>
          <a:endParaRPr lang="ru-RU"/>
        </a:p>
      </dgm:t>
    </dgm:pt>
    <dgm:pt modelId="{1662EDF8-B6D9-4435-8147-05F03F53B6E0}" type="pres">
      <dgm:prSet presAssocID="{5A7F06CA-5547-46E8-A2B1-11A4C1F12387}" presName="rootConnector" presStyleLbl="node1" presStyleIdx="0" presStyleCnt="2"/>
      <dgm:spPr/>
      <dgm:t>
        <a:bodyPr/>
        <a:lstStyle/>
        <a:p>
          <a:endParaRPr lang="ru-RU"/>
        </a:p>
      </dgm:t>
    </dgm:pt>
    <dgm:pt modelId="{E35FA562-78F8-4EC8-B27D-10E6E60EE5B2}" type="pres">
      <dgm:prSet presAssocID="{5A7F06CA-5547-46E8-A2B1-11A4C1F12387}" presName="childShape" presStyleCnt="0"/>
      <dgm:spPr/>
    </dgm:pt>
    <dgm:pt modelId="{5AAFEBC2-F9A9-4572-BCE8-4BC2A02DA413}" type="pres">
      <dgm:prSet presAssocID="{41632A43-CA43-4401-B523-83979E97CF3A}" presName="Name13" presStyleLbl="parChTrans1D2" presStyleIdx="0" presStyleCnt="4"/>
      <dgm:spPr/>
      <dgm:t>
        <a:bodyPr/>
        <a:lstStyle/>
        <a:p>
          <a:endParaRPr lang="ru-RU"/>
        </a:p>
      </dgm:t>
    </dgm:pt>
    <dgm:pt modelId="{EFECA7DF-8E37-41F1-A226-99508392C5E2}" type="pres">
      <dgm:prSet presAssocID="{D491D2D8-3D96-438B-896F-C45201979770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36FB9E-0E53-4D43-A944-8966DF141A85}" type="pres">
      <dgm:prSet presAssocID="{BC1CB1D8-62A5-4E77-8A61-4FBDF68AB393}" presName="Name13" presStyleLbl="parChTrans1D2" presStyleIdx="1" presStyleCnt="4"/>
      <dgm:spPr/>
      <dgm:t>
        <a:bodyPr/>
        <a:lstStyle/>
        <a:p>
          <a:endParaRPr lang="ru-RU"/>
        </a:p>
      </dgm:t>
    </dgm:pt>
    <dgm:pt modelId="{5BC561EC-857C-42F8-A369-4C676A5E3B88}" type="pres">
      <dgm:prSet presAssocID="{8DEAC82E-A94E-4F59-8421-507A8D2065B1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E2273E-A24D-4A9A-ACF1-B7F8B0EFAC31}" type="pres">
      <dgm:prSet presAssocID="{85D74162-787C-4370-A49B-30A313E9A277}" presName="root" presStyleCnt="0"/>
      <dgm:spPr/>
    </dgm:pt>
    <dgm:pt modelId="{300ACE24-7020-4450-A3B8-9D22AC7471D6}" type="pres">
      <dgm:prSet presAssocID="{85D74162-787C-4370-A49B-30A313E9A277}" presName="rootComposite" presStyleCnt="0"/>
      <dgm:spPr/>
    </dgm:pt>
    <dgm:pt modelId="{82E5CC33-1C7F-4FF9-A39C-273F87F5A109}" type="pres">
      <dgm:prSet presAssocID="{85D74162-787C-4370-A49B-30A313E9A277}" presName="rootText" presStyleLbl="node1" presStyleIdx="1" presStyleCnt="2" custScaleX="144645"/>
      <dgm:spPr/>
      <dgm:t>
        <a:bodyPr/>
        <a:lstStyle/>
        <a:p>
          <a:endParaRPr lang="ru-RU"/>
        </a:p>
      </dgm:t>
    </dgm:pt>
    <dgm:pt modelId="{B4A314E9-AF81-4B3B-8598-86FF907A72EF}" type="pres">
      <dgm:prSet presAssocID="{85D74162-787C-4370-A49B-30A313E9A277}" presName="rootConnector" presStyleLbl="node1" presStyleIdx="1" presStyleCnt="2"/>
      <dgm:spPr/>
      <dgm:t>
        <a:bodyPr/>
        <a:lstStyle/>
        <a:p>
          <a:endParaRPr lang="ru-RU"/>
        </a:p>
      </dgm:t>
    </dgm:pt>
    <dgm:pt modelId="{31DD520F-B8EA-4D83-B5EA-B5687B17EBA4}" type="pres">
      <dgm:prSet presAssocID="{85D74162-787C-4370-A49B-30A313E9A277}" presName="childShape" presStyleCnt="0"/>
      <dgm:spPr/>
    </dgm:pt>
    <dgm:pt modelId="{855B0FFB-CAA6-46AB-90FE-F1B953CA6926}" type="pres">
      <dgm:prSet presAssocID="{3397DB7A-8057-4BE1-8CA6-C202AB9071B8}" presName="Name13" presStyleLbl="parChTrans1D2" presStyleIdx="2" presStyleCnt="4"/>
      <dgm:spPr/>
      <dgm:t>
        <a:bodyPr/>
        <a:lstStyle/>
        <a:p>
          <a:endParaRPr lang="ru-RU"/>
        </a:p>
      </dgm:t>
    </dgm:pt>
    <dgm:pt modelId="{2D63B7D3-951C-45D8-86A5-3EC08AC731D2}" type="pres">
      <dgm:prSet presAssocID="{109552D5-5C18-422B-924B-E2483006075A}" presName="childText" presStyleLbl="bgAcc1" presStyleIdx="2" presStyleCnt="4" custScaleX="912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AAE16F-2C4B-409C-931C-5A0D8C6038E0}" type="pres">
      <dgm:prSet presAssocID="{20731890-8C48-4BAA-8EA0-0856FA2D1B8D}" presName="Name13" presStyleLbl="parChTrans1D2" presStyleIdx="3" presStyleCnt="4"/>
      <dgm:spPr/>
      <dgm:t>
        <a:bodyPr/>
        <a:lstStyle/>
        <a:p>
          <a:endParaRPr lang="ru-RU"/>
        </a:p>
      </dgm:t>
    </dgm:pt>
    <dgm:pt modelId="{2291E5FC-D251-41D2-8468-2ECA623C74B4}" type="pres">
      <dgm:prSet presAssocID="{4209CF63-209C-420B-A32C-06B13B3252E9}" presName="childText" presStyleLbl="bgAcc1" presStyleIdx="3" presStyleCnt="4" custScaleX="1285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35266C9-35CA-4F29-A958-45C5882DF379}" type="presOf" srcId="{3397DB7A-8057-4BE1-8CA6-C202AB9071B8}" destId="{855B0FFB-CAA6-46AB-90FE-F1B953CA6926}" srcOrd="0" destOrd="0" presId="urn:microsoft.com/office/officeart/2005/8/layout/hierarchy3"/>
    <dgm:cxn modelId="{592ADEF8-6ABF-43EA-AC55-07CE412749AC}" type="presOf" srcId="{BC1CB1D8-62A5-4E77-8A61-4FBDF68AB393}" destId="{6236FB9E-0E53-4D43-A944-8966DF141A85}" srcOrd="0" destOrd="0" presId="urn:microsoft.com/office/officeart/2005/8/layout/hierarchy3"/>
    <dgm:cxn modelId="{4138AFAB-3EFD-4FFF-B74E-86BC305BEBE1}" type="presOf" srcId="{85D74162-787C-4370-A49B-30A313E9A277}" destId="{82E5CC33-1C7F-4FF9-A39C-273F87F5A109}" srcOrd="0" destOrd="0" presId="urn:microsoft.com/office/officeart/2005/8/layout/hierarchy3"/>
    <dgm:cxn modelId="{249B0A03-4CC9-48B0-B111-E54133147701}" type="presOf" srcId="{2ADEC14A-C5AB-42BC-BAB0-DAC965C64FF7}" destId="{D6E83AB0-D766-4F69-ABEE-EEDEC32FE00B}" srcOrd="0" destOrd="0" presId="urn:microsoft.com/office/officeart/2005/8/layout/hierarchy3"/>
    <dgm:cxn modelId="{3AB3979D-425C-481E-BCA6-F52909E1CAC7}" srcId="{2ADEC14A-C5AB-42BC-BAB0-DAC965C64FF7}" destId="{5A7F06CA-5547-46E8-A2B1-11A4C1F12387}" srcOrd="0" destOrd="0" parTransId="{31C52F59-2F21-4FCC-981D-46A1BEA81DA1}" sibTransId="{F180ACDA-F187-4625-B49F-B8990F99F003}"/>
    <dgm:cxn modelId="{60D52A0B-46BE-46DC-BF99-0A65D5BEB1C0}" srcId="{85D74162-787C-4370-A49B-30A313E9A277}" destId="{4209CF63-209C-420B-A32C-06B13B3252E9}" srcOrd="1" destOrd="0" parTransId="{20731890-8C48-4BAA-8EA0-0856FA2D1B8D}" sibTransId="{160056E0-EDCD-4F7A-8B67-2BCC776580D2}"/>
    <dgm:cxn modelId="{9912DB7F-B630-4BA3-B2F1-7DFF74971345}" type="presOf" srcId="{5A7F06CA-5547-46E8-A2B1-11A4C1F12387}" destId="{1662EDF8-B6D9-4435-8147-05F03F53B6E0}" srcOrd="1" destOrd="0" presId="urn:microsoft.com/office/officeart/2005/8/layout/hierarchy3"/>
    <dgm:cxn modelId="{3DE7FF21-465F-40C2-B64E-4D466AC56EE9}" srcId="{2ADEC14A-C5AB-42BC-BAB0-DAC965C64FF7}" destId="{85D74162-787C-4370-A49B-30A313E9A277}" srcOrd="1" destOrd="0" parTransId="{9948D58A-7E85-4A6B-B2EC-5823898340E9}" sibTransId="{9C2F2526-AEB6-44A4-A004-3095D3D69083}"/>
    <dgm:cxn modelId="{2993C7B7-9D0E-4C63-A69C-A083B763EA34}" type="presOf" srcId="{4209CF63-209C-420B-A32C-06B13B3252E9}" destId="{2291E5FC-D251-41D2-8468-2ECA623C74B4}" srcOrd="0" destOrd="0" presId="urn:microsoft.com/office/officeart/2005/8/layout/hierarchy3"/>
    <dgm:cxn modelId="{70AA4AC8-C245-4712-922A-7A5C697EB775}" type="presOf" srcId="{D491D2D8-3D96-438B-896F-C45201979770}" destId="{EFECA7DF-8E37-41F1-A226-99508392C5E2}" srcOrd="0" destOrd="0" presId="urn:microsoft.com/office/officeart/2005/8/layout/hierarchy3"/>
    <dgm:cxn modelId="{1DAD2026-8D72-4EAD-A05F-5809CD45E587}" type="presOf" srcId="{41632A43-CA43-4401-B523-83979E97CF3A}" destId="{5AAFEBC2-F9A9-4572-BCE8-4BC2A02DA413}" srcOrd="0" destOrd="0" presId="urn:microsoft.com/office/officeart/2005/8/layout/hierarchy3"/>
    <dgm:cxn modelId="{3758D0DD-8DA0-44B9-B656-5E105688C73C}" type="presOf" srcId="{20731890-8C48-4BAA-8EA0-0856FA2D1B8D}" destId="{9EAAE16F-2C4B-409C-931C-5A0D8C6038E0}" srcOrd="0" destOrd="0" presId="urn:microsoft.com/office/officeart/2005/8/layout/hierarchy3"/>
    <dgm:cxn modelId="{DEA6143B-AC2B-4414-AF44-EDB4128B6376}" type="presOf" srcId="{8DEAC82E-A94E-4F59-8421-507A8D2065B1}" destId="{5BC561EC-857C-42F8-A369-4C676A5E3B88}" srcOrd="0" destOrd="0" presId="urn:microsoft.com/office/officeart/2005/8/layout/hierarchy3"/>
    <dgm:cxn modelId="{1CB036DF-A0F8-4F2D-8BC8-CEBACA614102}" type="presOf" srcId="{5A7F06CA-5547-46E8-A2B1-11A4C1F12387}" destId="{9574497A-3A4C-484E-A75C-D09F5DAD8394}" srcOrd="0" destOrd="0" presId="urn:microsoft.com/office/officeart/2005/8/layout/hierarchy3"/>
    <dgm:cxn modelId="{65302E56-ED05-404A-A841-65299EC9389C}" srcId="{5A7F06CA-5547-46E8-A2B1-11A4C1F12387}" destId="{D491D2D8-3D96-438B-896F-C45201979770}" srcOrd="0" destOrd="0" parTransId="{41632A43-CA43-4401-B523-83979E97CF3A}" sibTransId="{170C078E-C961-4697-93E5-B885F04CF08C}"/>
    <dgm:cxn modelId="{2F2A1422-2F18-4E27-B66D-AEB19CA450A0}" srcId="{5A7F06CA-5547-46E8-A2B1-11A4C1F12387}" destId="{8DEAC82E-A94E-4F59-8421-507A8D2065B1}" srcOrd="1" destOrd="0" parTransId="{BC1CB1D8-62A5-4E77-8A61-4FBDF68AB393}" sibTransId="{B2F3DA99-795B-411D-AA36-9666D74B60BC}"/>
    <dgm:cxn modelId="{0AA2055E-5114-4C2D-A574-19D2CF96347F}" srcId="{85D74162-787C-4370-A49B-30A313E9A277}" destId="{109552D5-5C18-422B-924B-E2483006075A}" srcOrd="0" destOrd="0" parTransId="{3397DB7A-8057-4BE1-8CA6-C202AB9071B8}" sibTransId="{2BEC620A-C537-4476-BE20-E82B155898BA}"/>
    <dgm:cxn modelId="{B831A070-8355-48ED-ACF2-8015CD6305F2}" type="presOf" srcId="{85D74162-787C-4370-A49B-30A313E9A277}" destId="{B4A314E9-AF81-4B3B-8598-86FF907A72EF}" srcOrd="1" destOrd="0" presId="urn:microsoft.com/office/officeart/2005/8/layout/hierarchy3"/>
    <dgm:cxn modelId="{78D7A3F6-8868-4B23-B900-060F557909BD}" type="presOf" srcId="{109552D5-5C18-422B-924B-E2483006075A}" destId="{2D63B7D3-951C-45D8-86A5-3EC08AC731D2}" srcOrd="0" destOrd="0" presId="urn:microsoft.com/office/officeart/2005/8/layout/hierarchy3"/>
    <dgm:cxn modelId="{F2B1AEDB-5A64-408C-A3BB-4B379CCBAB06}" type="presParOf" srcId="{D6E83AB0-D766-4F69-ABEE-EEDEC32FE00B}" destId="{B2FA4D1F-7702-4D50-900D-5BE5B0D16F45}" srcOrd="0" destOrd="0" presId="urn:microsoft.com/office/officeart/2005/8/layout/hierarchy3"/>
    <dgm:cxn modelId="{2FA3E450-30A4-414F-B2B5-8F7F5AF30216}" type="presParOf" srcId="{B2FA4D1F-7702-4D50-900D-5BE5B0D16F45}" destId="{E0ADBBFD-FCDD-4F60-8DBD-EA30A15F6F6D}" srcOrd="0" destOrd="0" presId="urn:microsoft.com/office/officeart/2005/8/layout/hierarchy3"/>
    <dgm:cxn modelId="{0DEDADF1-8EC4-4E3C-8A65-E62FA74456E5}" type="presParOf" srcId="{E0ADBBFD-FCDD-4F60-8DBD-EA30A15F6F6D}" destId="{9574497A-3A4C-484E-A75C-D09F5DAD8394}" srcOrd="0" destOrd="0" presId="urn:microsoft.com/office/officeart/2005/8/layout/hierarchy3"/>
    <dgm:cxn modelId="{4841C826-41E5-439B-ABF2-C673B01D7346}" type="presParOf" srcId="{E0ADBBFD-FCDD-4F60-8DBD-EA30A15F6F6D}" destId="{1662EDF8-B6D9-4435-8147-05F03F53B6E0}" srcOrd="1" destOrd="0" presId="urn:microsoft.com/office/officeart/2005/8/layout/hierarchy3"/>
    <dgm:cxn modelId="{FD08A305-4524-4F21-A1D4-D48DBF546DD1}" type="presParOf" srcId="{B2FA4D1F-7702-4D50-900D-5BE5B0D16F45}" destId="{E35FA562-78F8-4EC8-B27D-10E6E60EE5B2}" srcOrd="1" destOrd="0" presId="urn:microsoft.com/office/officeart/2005/8/layout/hierarchy3"/>
    <dgm:cxn modelId="{3F47B43C-0147-499F-85C2-89419D576939}" type="presParOf" srcId="{E35FA562-78F8-4EC8-B27D-10E6E60EE5B2}" destId="{5AAFEBC2-F9A9-4572-BCE8-4BC2A02DA413}" srcOrd="0" destOrd="0" presId="urn:microsoft.com/office/officeart/2005/8/layout/hierarchy3"/>
    <dgm:cxn modelId="{667D08F4-5DA2-4A01-99DB-A0FBD8EC27D1}" type="presParOf" srcId="{E35FA562-78F8-4EC8-B27D-10E6E60EE5B2}" destId="{EFECA7DF-8E37-41F1-A226-99508392C5E2}" srcOrd="1" destOrd="0" presId="urn:microsoft.com/office/officeart/2005/8/layout/hierarchy3"/>
    <dgm:cxn modelId="{0D31FD24-163B-471A-80EE-44109B440299}" type="presParOf" srcId="{E35FA562-78F8-4EC8-B27D-10E6E60EE5B2}" destId="{6236FB9E-0E53-4D43-A944-8966DF141A85}" srcOrd="2" destOrd="0" presId="urn:microsoft.com/office/officeart/2005/8/layout/hierarchy3"/>
    <dgm:cxn modelId="{D5E3BF4B-53D6-487D-A448-DC189C510A90}" type="presParOf" srcId="{E35FA562-78F8-4EC8-B27D-10E6E60EE5B2}" destId="{5BC561EC-857C-42F8-A369-4C676A5E3B88}" srcOrd="3" destOrd="0" presId="urn:microsoft.com/office/officeart/2005/8/layout/hierarchy3"/>
    <dgm:cxn modelId="{EFC4277B-A4B3-4564-A26E-3E1D941357B0}" type="presParOf" srcId="{D6E83AB0-D766-4F69-ABEE-EEDEC32FE00B}" destId="{20E2273E-A24D-4A9A-ACF1-B7F8B0EFAC31}" srcOrd="1" destOrd="0" presId="urn:microsoft.com/office/officeart/2005/8/layout/hierarchy3"/>
    <dgm:cxn modelId="{EB2E59F8-158E-4316-9B97-9E7BB4D84B05}" type="presParOf" srcId="{20E2273E-A24D-4A9A-ACF1-B7F8B0EFAC31}" destId="{300ACE24-7020-4450-A3B8-9D22AC7471D6}" srcOrd="0" destOrd="0" presId="urn:microsoft.com/office/officeart/2005/8/layout/hierarchy3"/>
    <dgm:cxn modelId="{40062699-87E1-471E-B061-24ACAE77E9CE}" type="presParOf" srcId="{300ACE24-7020-4450-A3B8-9D22AC7471D6}" destId="{82E5CC33-1C7F-4FF9-A39C-273F87F5A109}" srcOrd="0" destOrd="0" presId="urn:microsoft.com/office/officeart/2005/8/layout/hierarchy3"/>
    <dgm:cxn modelId="{4223633E-CB27-4AFF-816A-45C98F07361A}" type="presParOf" srcId="{300ACE24-7020-4450-A3B8-9D22AC7471D6}" destId="{B4A314E9-AF81-4B3B-8598-86FF907A72EF}" srcOrd="1" destOrd="0" presId="urn:microsoft.com/office/officeart/2005/8/layout/hierarchy3"/>
    <dgm:cxn modelId="{9170691E-081A-41FA-92A1-3B28D93ABBA5}" type="presParOf" srcId="{20E2273E-A24D-4A9A-ACF1-B7F8B0EFAC31}" destId="{31DD520F-B8EA-4D83-B5EA-B5687B17EBA4}" srcOrd="1" destOrd="0" presId="urn:microsoft.com/office/officeart/2005/8/layout/hierarchy3"/>
    <dgm:cxn modelId="{17062C40-54EA-432E-9A8B-7C0083146480}" type="presParOf" srcId="{31DD520F-B8EA-4D83-B5EA-B5687B17EBA4}" destId="{855B0FFB-CAA6-46AB-90FE-F1B953CA6926}" srcOrd="0" destOrd="0" presId="urn:microsoft.com/office/officeart/2005/8/layout/hierarchy3"/>
    <dgm:cxn modelId="{967EE797-AC53-42D2-BF62-214622F66A00}" type="presParOf" srcId="{31DD520F-B8EA-4D83-B5EA-B5687B17EBA4}" destId="{2D63B7D3-951C-45D8-86A5-3EC08AC731D2}" srcOrd="1" destOrd="0" presId="urn:microsoft.com/office/officeart/2005/8/layout/hierarchy3"/>
    <dgm:cxn modelId="{D2F146ED-E813-4EC4-B9D0-B471594F683D}" type="presParOf" srcId="{31DD520F-B8EA-4D83-B5EA-B5687B17EBA4}" destId="{9EAAE16F-2C4B-409C-931C-5A0D8C6038E0}" srcOrd="2" destOrd="0" presId="urn:microsoft.com/office/officeart/2005/8/layout/hierarchy3"/>
    <dgm:cxn modelId="{75BA5360-12A5-4E37-9D62-47C62068734F}" type="presParOf" srcId="{31DD520F-B8EA-4D83-B5EA-B5687B17EBA4}" destId="{2291E5FC-D251-41D2-8468-2ECA623C74B4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74497A-3A4C-484E-A75C-D09F5DAD8394}">
      <dsp:nvSpPr>
        <dsp:cNvPr id="0" name=""/>
        <dsp:cNvSpPr/>
      </dsp:nvSpPr>
      <dsp:spPr>
        <a:xfrm>
          <a:off x="889936" y="3712"/>
          <a:ext cx="4066877" cy="13760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/>
            <a:t>объективные</a:t>
          </a:r>
          <a:endParaRPr lang="ru-RU" sz="3600" kern="1200" dirty="0"/>
        </a:p>
      </dsp:txBody>
      <dsp:txXfrm>
        <a:off x="930240" y="44016"/>
        <a:ext cx="3986269" cy="1295456"/>
      </dsp:txXfrm>
    </dsp:sp>
    <dsp:sp modelId="{5AAFEBC2-F9A9-4572-BCE8-4BC2A02DA413}">
      <dsp:nvSpPr>
        <dsp:cNvPr id="0" name=""/>
        <dsp:cNvSpPr/>
      </dsp:nvSpPr>
      <dsp:spPr>
        <a:xfrm>
          <a:off x="1296623" y="1379776"/>
          <a:ext cx="406687" cy="10320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2048"/>
              </a:lnTo>
              <a:lnTo>
                <a:pt x="406687" y="103204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ECA7DF-8E37-41F1-A226-99508392C5E2}">
      <dsp:nvSpPr>
        <dsp:cNvPr id="0" name=""/>
        <dsp:cNvSpPr/>
      </dsp:nvSpPr>
      <dsp:spPr>
        <a:xfrm>
          <a:off x="1703311" y="1723793"/>
          <a:ext cx="2201703" cy="13760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Факторы риска</a:t>
          </a:r>
          <a:endParaRPr lang="ru-RU" sz="2400" kern="1200" dirty="0"/>
        </a:p>
      </dsp:txBody>
      <dsp:txXfrm>
        <a:off x="1743615" y="1764097"/>
        <a:ext cx="2121095" cy="1295456"/>
      </dsp:txXfrm>
    </dsp:sp>
    <dsp:sp modelId="{6236FB9E-0E53-4D43-A944-8966DF141A85}">
      <dsp:nvSpPr>
        <dsp:cNvPr id="0" name=""/>
        <dsp:cNvSpPr/>
      </dsp:nvSpPr>
      <dsp:spPr>
        <a:xfrm>
          <a:off x="1296623" y="1379776"/>
          <a:ext cx="406687" cy="27521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52129"/>
              </a:lnTo>
              <a:lnTo>
                <a:pt x="406687" y="275212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C561EC-857C-42F8-A369-4C676A5E3B88}">
      <dsp:nvSpPr>
        <dsp:cNvPr id="0" name=""/>
        <dsp:cNvSpPr/>
      </dsp:nvSpPr>
      <dsp:spPr>
        <a:xfrm>
          <a:off x="1703311" y="3443874"/>
          <a:ext cx="2201703" cy="13760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Ситуация риска</a:t>
          </a:r>
          <a:endParaRPr lang="ru-RU" sz="2800" kern="1200" dirty="0"/>
        </a:p>
      </dsp:txBody>
      <dsp:txXfrm>
        <a:off x="1743615" y="3484178"/>
        <a:ext cx="2121095" cy="1295456"/>
      </dsp:txXfrm>
    </dsp:sp>
    <dsp:sp modelId="{82E5CC33-1C7F-4FF9-A39C-273F87F5A109}">
      <dsp:nvSpPr>
        <dsp:cNvPr id="0" name=""/>
        <dsp:cNvSpPr/>
      </dsp:nvSpPr>
      <dsp:spPr>
        <a:xfrm>
          <a:off x="5644845" y="3712"/>
          <a:ext cx="3980817" cy="13760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/>
            <a:t>субъективные</a:t>
          </a:r>
          <a:endParaRPr lang="ru-RU" sz="3600" kern="1200" dirty="0"/>
        </a:p>
      </dsp:txBody>
      <dsp:txXfrm>
        <a:off x="5685149" y="44016"/>
        <a:ext cx="3900209" cy="1295456"/>
      </dsp:txXfrm>
    </dsp:sp>
    <dsp:sp modelId="{855B0FFB-CAA6-46AB-90FE-F1B953CA6926}">
      <dsp:nvSpPr>
        <dsp:cNvPr id="0" name=""/>
        <dsp:cNvSpPr/>
      </dsp:nvSpPr>
      <dsp:spPr>
        <a:xfrm>
          <a:off x="6042927" y="1379776"/>
          <a:ext cx="398081" cy="10320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2048"/>
              </a:lnTo>
              <a:lnTo>
                <a:pt x="398081" y="103204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63B7D3-951C-45D8-86A5-3EC08AC731D2}">
      <dsp:nvSpPr>
        <dsp:cNvPr id="0" name=""/>
        <dsp:cNvSpPr/>
      </dsp:nvSpPr>
      <dsp:spPr>
        <a:xfrm>
          <a:off x="6441009" y="1723793"/>
          <a:ext cx="2009979" cy="13760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субъект</a:t>
          </a:r>
          <a:endParaRPr lang="ru-RU" sz="2800" kern="1200" dirty="0"/>
        </a:p>
      </dsp:txBody>
      <dsp:txXfrm>
        <a:off x="6481313" y="1764097"/>
        <a:ext cx="1929371" cy="1295456"/>
      </dsp:txXfrm>
    </dsp:sp>
    <dsp:sp modelId="{9EAAE16F-2C4B-409C-931C-5A0D8C6038E0}">
      <dsp:nvSpPr>
        <dsp:cNvPr id="0" name=""/>
        <dsp:cNvSpPr/>
      </dsp:nvSpPr>
      <dsp:spPr>
        <a:xfrm>
          <a:off x="6042927" y="1379776"/>
          <a:ext cx="398081" cy="27521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52129"/>
              </a:lnTo>
              <a:lnTo>
                <a:pt x="398081" y="275212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91E5FC-D251-41D2-8468-2ECA623C74B4}">
      <dsp:nvSpPr>
        <dsp:cNvPr id="0" name=""/>
        <dsp:cNvSpPr/>
      </dsp:nvSpPr>
      <dsp:spPr>
        <a:xfrm>
          <a:off x="6441009" y="3443874"/>
          <a:ext cx="2830906" cy="13760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Волевое регулирование</a:t>
          </a:r>
          <a:endParaRPr lang="ru-RU" sz="2800" kern="1200" dirty="0"/>
        </a:p>
      </dsp:txBody>
      <dsp:txXfrm>
        <a:off x="6481313" y="3484178"/>
        <a:ext cx="2750298" cy="12954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C3D57-9D4F-44EA-B27D-BC0C7461850C}" type="datetimeFigureOut">
              <a:rPr lang="ru-RU" smtClean="0"/>
              <a:t>23.12.2020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CFF5C-29C3-4953-A9DC-F620759D7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1457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C3D57-9D4F-44EA-B27D-BC0C7461850C}" type="datetimeFigureOut">
              <a:rPr lang="ru-RU" smtClean="0"/>
              <a:t>23.12.2020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CFF5C-29C3-4953-A9DC-F620759D7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542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C3D57-9D4F-44EA-B27D-BC0C7461850C}" type="datetimeFigureOut">
              <a:rPr lang="ru-RU" smtClean="0"/>
              <a:t>23.12.2020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CFF5C-29C3-4953-A9DC-F620759D7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3467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C3D57-9D4F-44EA-B27D-BC0C7461850C}" type="datetimeFigureOut">
              <a:rPr lang="ru-RU" smtClean="0"/>
              <a:t>23.12.2020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CFF5C-29C3-4953-A9DC-F620759D7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6353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C3D57-9D4F-44EA-B27D-BC0C7461850C}" type="datetimeFigureOut">
              <a:rPr lang="ru-RU" smtClean="0"/>
              <a:t>23.12.2020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CFF5C-29C3-4953-A9DC-F620759D7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8055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C3D57-9D4F-44EA-B27D-BC0C7461850C}" type="datetimeFigureOut">
              <a:rPr lang="ru-RU" smtClean="0"/>
              <a:t>23.12.2020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CFF5C-29C3-4953-A9DC-F620759D7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790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C3D57-9D4F-44EA-B27D-BC0C7461850C}" type="datetimeFigureOut">
              <a:rPr lang="ru-RU" smtClean="0"/>
              <a:t>23.12.2020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CFF5C-29C3-4953-A9DC-F620759D7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3286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C3D57-9D4F-44EA-B27D-BC0C7461850C}" type="datetimeFigureOut">
              <a:rPr lang="ru-RU" smtClean="0"/>
              <a:t>23.12.2020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CFF5C-29C3-4953-A9DC-F620759D7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5689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C3D57-9D4F-44EA-B27D-BC0C7461850C}" type="datetimeFigureOut">
              <a:rPr lang="ru-RU" smtClean="0"/>
              <a:t>23.12.2020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CFF5C-29C3-4953-A9DC-F620759D7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3141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C3D57-9D4F-44EA-B27D-BC0C7461850C}" type="datetimeFigureOut">
              <a:rPr lang="ru-RU" smtClean="0"/>
              <a:t>23.12.2020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CFF5C-29C3-4953-A9DC-F620759D7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6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C3D57-9D4F-44EA-B27D-BC0C7461850C}" type="datetimeFigureOut">
              <a:rPr lang="ru-RU" smtClean="0"/>
              <a:t>23.12.2020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CFF5C-29C3-4953-A9DC-F620759D7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50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C3D57-9D4F-44EA-B27D-BC0C7461850C}" type="datetimeFigureOut">
              <a:rPr lang="ru-RU" smtClean="0"/>
              <a:t>23.12.2020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CFF5C-29C3-4953-A9DC-F620759D7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584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706437"/>
          </a:xfrm>
        </p:spPr>
        <p:txBody>
          <a:bodyPr>
            <a:normAutofit/>
          </a:bodyPr>
          <a:lstStyle/>
          <a:p>
            <a:r>
              <a:rPr lang="ru-RU" sz="3200" b="1" smtClean="0"/>
              <a:t>Лекция 9. Правовые </a:t>
            </a:r>
            <a:r>
              <a:rPr lang="ru-RU" sz="3200" b="1" dirty="0" smtClean="0"/>
              <a:t>риски</a:t>
            </a:r>
            <a:endParaRPr lang="ru-RU" sz="3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2127380"/>
            <a:ext cx="9144000" cy="3130420"/>
          </a:xfrm>
        </p:spPr>
        <p:txBody>
          <a:bodyPr/>
          <a:lstStyle/>
          <a:p>
            <a:pPr marL="457200" indent="-457200" algn="just">
              <a:buAutoNum type="arabicPeriod"/>
            </a:pPr>
            <a:r>
              <a:rPr lang="ru-RU" dirty="0" smtClean="0"/>
              <a:t>Понятие и структура риска</a:t>
            </a:r>
          </a:p>
          <a:p>
            <a:pPr marL="457200" indent="-457200" algn="just">
              <a:buAutoNum type="arabicPeriod"/>
            </a:pPr>
            <a:r>
              <a:rPr lang="ru-RU" dirty="0" smtClean="0"/>
              <a:t>Классификация правовых рисков</a:t>
            </a:r>
          </a:p>
          <a:p>
            <a:pPr marL="457200" indent="-457200" algn="just">
              <a:buAutoNum type="arabicPeriod"/>
            </a:pPr>
            <a:r>
              <a:rPr lang="ru-RU" dirty="0" smtClean="0"/>
              <a:t>Интерпретационный риск</a:t>
            </a:r>
          </a:p>
          <a:p>
            <a:pPr marL="457200" indent="-457200" algn="just">
              <a:buAutoNum type="arabicPeriod"/>
            </a:pPr>
            <a:r>
              <a:rPr lang="ru-RU" dirty="0" smtClean="0"/>
              <a:t>Способы предотвращения и снижения рисков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7732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6216" y="164593"/>
            <a:ext cx="10515600" cy="8961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/>
              <a:t>Основные категории событий, которые приводят к потерям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88720"/>
            <a:ext cx="10515600" cy="566928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b="1" dirty="0" smtClean="0"/>
              <a:t>Мошенничество внутри компании </a:t>
            </a:r>
            <a:r>
              <a:rPr lang="ru-RU" dirty="0" smtClean="0"/>
              <a:t>- потери, связанные с обманом, неза­конной собственностью или несоблюдением законов или правил в компании, в которые вовлечена, по крайней мере, одна из внутренних сторон.</a:t>
            </a:r>
          </a:p>
          <a:p>
            <a:pPr algn="just"/>
            <a:r>
              <a:rPr lang="ru-RU" b="1" dirty="0" smtClean="0"/>
              <a:t>Внешнее мошенничество </a:t>
            </a:r>
            <a:r>
              <a:rPr lang="ru-RU" dirty="0" smtClean="0"/>
              <a:t>- потери, связанные с обманом или незаконной собственностью или несоблюдением закона третьей стороной. </a:t>
            </a:r>
          </a:p>
          <a:p>
            <a:pPr algn="just"/>
            <a:r>
              <a:rPr lang="ru-RU" b="1" dirty="0" smtClean="0"/>
              <a:t>Должностная практика и безопасность труда </a:t>
            </a:r>
            <a:r>
              <a:rPr lang="ru-RU" dirty="0" smtClean="0"/>
              <a:t>- потери, связанные с дей­ствиями, противоречащими законам или соглашениям относительно труда, здоровья и безопасности, повлекшие выплату компенсаций по искам о возме­щении личного ущерба или за дискриминацию.</a:t>
            </a:r>
          </a:p>
          <a:p>
            <a:pPr algn="just"/>
            <a:r>
              <a:rPr lang="ru-RU" b="1" dirty="0" smtClean="0"/>
              <a:t>Клиенты, продукты и бизнес-практика </a:t>
            </a:r>
            <a:r>
              <a:rPr lang="ru-RU" dirty="0" smtClean="0"/>
              <a:t>- потери, связанные с неумышлен­ной или допущенной по небрежности ошибкой при выполнении профес­сиональных обязанностей в отношении конкретных клиентов или в связи с природой или конструкцией продукции.</a:t>
            </a:r>
          </a:p>
          <a:p>
            <a:pPr algn="just"/>
            <a:r>
              <a:rPr lang="ru-RU" b="1" dirty="0" smtClean="0"/>
              <a:t>Ущерб в отношении физических ресурсов</a:t>
            </a:r>
            <a:r>
              <a:rPr lang="ru-RU" dirty="0" smtClean="0"/>
              <a:t> - потери, связанные с утратой или повреждением ресурсов в связи со стихийными бедствиями или иными событиями.</a:t>
            </a:r>
          </a:p>
          <a:p>
            <a:pPr algn="just"/>
            <a:r>
              <a:rPr lang="ru-RU" b="1" dirty="0" smtClean="0"/>
              <a:t>Сбои в бизнесе и отказы систем. </a:t>
            </a:r>
            <a:r>
              <a:rPr lang="ru-RU" dirty="0" smtClean="0"/>
              <a:t>К этой категории относятся потери в связи отказом компьютерного оборудования, программного обеспечения, сетей или сбоями в работе коммунальных служб.</a:t>
            </a:r>
          </a:p>
          <a:p>
            <a:pPr algn="just"/>
            <a:r>
              <a:rPr lang="ru-RU" b="1" dirty="0" smtClean="0"/>
              <a:t>Исполнение, поставка и управление процессами </a:t>
            </a:r>
            <a:r>
              <a:rPr lang="ru-RU" dirty="0" smtClean="0"/>
              <a:t>- потери, связанные со сбо­ями в обработке транзакций или в управлении процессами, а также потери, вызванные неудачными взаимоотношениями с поставщиками и производи­телями.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4001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756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Классификация рисков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52144"/>
            <a:ext cx="10515600" cy="5024819"/>
          </a:xfrm>
        </p:spPr>
        <p:txBody>
          <a:bodyPr/>
          <a:lstStyle/>
          <a:p>
            <a:r>
              <a:rPr lang="ru-RU" dirty="0" smtClean="0"/>
              <a:t>1. </a:t>
            </a:r>
            <a:r>
              <a:rPr lang="ru-RU" b="1" dirty="0" smtClean="0"/>
              <a:t>в зависимости от сферы возникновения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r>
              <a:rPr lang="ru-RU" dirty="0" smtClean="0"/>
              <a:t>- риски в сфере недружественных захватов и поглощений;</a:t>
            </a:r>
          </a:p>
          <a:p>
            <a:pPr marL="0" indent="0">
              <a:buNone/>
            </a:pPr>
            <a:r>
              <a:rPr lang="ru-RU" dirty="0" smtClean="0"/>
              <a:t>- риски в сфере налоговых отношений;</a:t>
            </a:r>
          </a:p>
          <a:p>
            <a:pPr>
              <a:buFontTx/>
              <a:buChar char="-"/>
            </a:pPr>
            <a:r>
              <a:rPr lang="ru-RU" dirty="0" smtClean="0"/>
              <a:t>риски в сфере владения и управления недвижимостью, а также други­ми активами компании;</a:t>
            </a:r>
          </a:p>
          <a:p>
            <a:pPr>
              <a:buFontTx/>
              <a:buChar char="-"/>
            </a:pPr>
            <a:r>
              <a:rPr lang="ru-RU" dirty="0" smtClean="0"/>
              <a:t>риски в сфере корпоративных отношений;</a:t>
            </a:r>
          </a:p>
          <a:p>
            <a:pPr>
              <a:buFontTx/>
              <a:buChar char="-"/>
            </a:pPr>
            <a:r>
              <a:rPr lang="ru-RU" dirty="0" smtClean="0"/>
              <a:t>риски, возникающие при осуществлении судебно-исковой деятель­ности;</a:t>
            </a:r>
          </a:p>
          <a:p>
            <a:pPr>
              <a:buFontTx/>
              <a:buChar char="-"/>
            </a:pPr>
            <a:r>
              <a:rPr lang="ru-RU" dirty="0" smtClean="0"/>
              <a:t> риски, возникающие при заключении договоров с контрагентами.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8867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873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35024"/>
            <a:ext cx="10515600" cy="4841939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2. По источнику воздействия правовые риски </a:t>
            </a:r>
            <a:r>
              <a:rPr lang="ru-RU" dirty="0" smtClean="0"/>
              <a:t>- это:</a:t>
            </a:r>
          </a:p>
          <a:p>
            <a:pPr marL="0" indent="0">
              <a:buNone/>
            </a:pPr>
            <a:r>
              <a:rPr lang="ru-RU" dirty="0" smtClean="0"/>
              <a:t>- внешние (изменение законодательства, его нарушение клиентами банка);</a:t>
            </a:r>
          </a:p>
          <a:p>
            <a:pPr marL="0" indent="0">
              <a:buNone/>
            </a:pPr>
            <a:r>
              <a:rPr lang="ru-RU" dirty="0" smtClean="0"/>
              <a:t>- внутренние (юридические ошибки самого банка).</a:t>
            </a:r>
          </a:p>
          <a:p>
            <a:r>
              <a:rPr lang="ru-RU" b="1" dirty="0" smtClean="0"/>
              <a:t>3. По месту возникновения:</a:t>
            </a:r>
          </a:p>
          <a:p>
            <a:pPr marL="0" indent="0">
              <a:buNone/>
            </a:pPr>
            <a:r>
              <a:rPr lang="ru-RU" dirty="0" smtClean="0"/>
              <a:t>-  банк - клиент (нарушение банком договора, повлекшее его недейст­вительность или штрафные санкции);</a:t>
            </a:r>
          </a:p>
          <a:p>
            <a:pPr marL="0" indent="0">
              <a:buNone/>
            </a:pPr>
            <a:r>
              <a:rPr lang="ru-RU" dirty="0" smtClean="0"/>
              <a:t>- банк - регулятор (непредставление информации регулятору);</a:t>
            </a:r>
          </a:p>
          <a:p>
            <a:pPr marL="0" indent="0">
              <a:buNone/>
            </a:pPr>
            <a:r>
              <a:rPr lang="ru-RU" dirty="0" smtClean="0"/>
              <a:t>- банк - хозяйствующий субъект, человек (под контролем регулятора) (невыполнение контрольных функций делегированных регулятором).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3802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413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88720"/>
            <a:ext cx="10515600" cy="5413248"/>
          </a:xfrm>
        </p:spPr>
        <p:txBody>
          <a:bodyPr>
            <a:normAutofit/>
          </a:bodyPr>
          <a:lstStyle/>
          <a:p>
            <a:pPr algn="just"/>
            <a:r>
              <a:rPr lang="ru-RU" b="1" dirty="0" smtClean="0"/>
              <a:t>4. По стадиям механизма правового регулирования правовые риски:</a:t>
            </a:r>
          </a:p>
          <a:p>
            <a:pPr marL="0" indent="0" algn="just">
              <a:buNone/>
            </a:pPr>
            <a:r>
              <a:rPr lang="ru-RU" dirty="0" smtClean="0"/>
              <a:t>- законодательные - нормотворческие;</a:t>
            </a:r>
          </a:p>
          <a:p>
            <a:pPr marL="0" indent="0" algn="just">
              <a:buNone/>
            </a:pPr>
            <a:r>
              <a:rPr lang="ru-RU" dirty="0" smtClean="0"/>
              <a:t>- правореализационные (правоприменительные, интерпретационные, другие риски реализации права).</a:t>
            </a:r>
          </a:p>
          <a:p>
            <a:pPr algn="just"/>
            <a:r>
              <a:rPr lang="ru-RU" b="1" dirty="0" smtClean="0"/>
              <a:t>Законодательный риск </a:t>
            </a:r>
            <a:r>
              <a:rPr lang="ru-RU" dirty="0" smtClean="0"/>
              <a:t>- это риск потерь из-за неспособности выпол­нить требования законодательства, включая:</a:t>
            </a:r>
          </a:p>
          <a:p>
            <a:pPr marL="0" indent="0" algn="just">
              <a:buNone/>
            </a:pPr>
            <a:r>
              <a:rPr lang="ru-RU" dirty="0" smtClean="0"/>
              <a:t>- нарушение существующих требований к капиталу;</a:t>
            </a:r>
          </a:p>
          <a:p>
            <a:pPr marL="0" indent="0" algn="just">
              <a:buNone/>
            </a:pPr>
            <a:r>
              <a:rPr lang="ru-RU" dirty="0" smtClean="0"/>
              <a:t>- неспособность предвидеть будущие законодательные требования.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89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84683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78992"/>
            <a:ext cx="10515600" cy="5097971"/>
          </a:xfrm>
        </p:spPr>
        <p:txBody>
          <a:bodyPr/>
          <a:lstStyle/>
          <a:p>
            <a:r>
              <a:rPr lang="ru-RU" b="1" dirty="0" smtClean="0"/>
              <a:t>5. в зависимости от отрасли права:</a:t>
            </a:r>
          </a:p>
          <a:p>
            <a:pPr marL="0" indent="0">
              <a:buNone/>
            </a:pPr>
            <a:r>
              <a:rPr lang="ru-RU" dirty="0" smtClean="0"/>
              <a:t>- понятие предпринимательского риска содержится в статье 933 ГК РФ, </a:t>
            </a:r>
          </a:p>
          <a:p>
            <a:pPr marL="0" indent="0">
              <a:buNone/>
            </a:pPr>
            <a:r>
              <a:rPr lang="ru-RU" dirty="0" smtClean="0"/>
              <a:t>- страхового риска – в статье 944 ГК РФ,</a:t>
            </a:r>
          </a:p>
          <a:p>
            <a:pPr marL="0" indent="0">
              <a:buNone/>
            </a:pPr>
            <a:r>
              <a:rPr lang="ru-RU" dirty="0" smtClean="0"/>
              <a:t>- профессионального риска – в статье 3 Федерального закона от 24.07.1998 № 125-ФЗ «Об обязательном социальном страховании от несчастных случаев на производстве и профессиональных заболеваний»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634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4139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Интерпретационный риск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88720"/>
            <a:ext cx="10515600" cy="4988243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Признаками интерпретационного риска </a:t>
            </a:r>
            <a:r>
              <a:rPr lang="ru-RU" dirty="0" smtClean="0"/>
              <a:t>выступают: </a:t>
            </a:r>
          </a:p>
          <a:p>
            <a:r>
              <a:rPr lang="ru-RU" dirty="0" smtClean="0"/>
              <a:t>органическая связь с толкованием, с неопределенностью в праве и в регулируемых им обществен­ных отношениях; </a:t>
            </a:r>
          </a:p>
          <a:p>
            <a:r>
              <a:rPr lang="ru-RU" dirty="0" smtClean="0"/>
              <a:t>вариативность толкования; противоречивость; </a:t>
            </a:r>
          </a:p>
          <a:p>
            <a:r>
              <a:rPr lang="ru-RU" dirty="0" smtClean="0"/>
              <a:t>его субъек­тивно-объективный характер.</a:t>
            </a:r>
          </a:p>
          <a:p>
            <a:endParaRPr lang="ru-RU" dirty="0" smtClean="0"/>
          </a:p>
          <a:p>
            <a:pPr algn="just"/>
            <a:r>
              <a:rPr lang="ru-RU" dirty="0" smtClean="0"/>
              <a:t>Это риск разных подходов к трактовке тех или иных норм права со сто­роны различных государственных органов. Этим грешат, например, Мин­фин России и ФНС России. Этот юридический риск может привести к уплате штрафных санкций, необходимости денежного возмещения убытков, ухуд­шению репутации компании.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1746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188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Факторы возникновения интерпретационного риска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07008"/>
            <a:ext cx="10515600" cy="4969955"/>
          </a:xfrm>
        </p:spPr>
        <p:txBody>
          <a:bodyPr>
            <a:normAutofit/>
          </a:bodyPr>
          <a:lstStyle/>
          <a:p>
            <a:r>
              <a:rPr lang="ru-RU" dirty="0" smtClean="0"/>
              <a:t>К </a:t>
            </a:r>
            <a:r>
              <a:rPr lang="ru-RU" b="1" dirty="0" smtClean="0"/>
              <a:t>объективным факторам </a:t>
            </a:r>
            <a:r>
              <a:rPr lang="ru-RU" dirty="0" smtClean="0"/>
              <a:t>необходимо отнести: </a:t>
            </a:r>
          </a:p>
          <a:p>
            <a:r>
              <a:rPr lang="ru-RU" dirty="0" smtClean="0"/>
              <a:t>позитивную неопределенность правовых норм и многообразие конкретных жизненных обстоя­тельств, ими регулируемых; </a:t>
            </a:r>
          </a:p>
          <a:p>
            <a:r>
              <a:rPr lang="ru-RU" dirty="0" smtClean="0"/>
              <a:t>объективное отставание права от развития об­щественных отношений; наличие областей общественных отношений, подпадающих под законодательное умолчание; специфику языка права;</a:t>
            </a:r>
          </a:p>
          <a:p>
            <a:r>
              <a:rPr lang="ru-RU" dirty="0" smtClean="0"/>
              <a:t> наличие логико-структурных дефектов права (пробелы, коллизии норм и коллизии интерпретаций, </a:t>
            </a:r>
            <a:r>
              <a:rPr lang="ru-RU" dirty="0" err="1" smtClean="0"/>
              <a:t>заурегулированность</a:t>
            </a:r>
            <a:r>
              <a:rPr lang="ru-RU" dirty="0" smtClean="0"/>
              <a:t>, несовершенство юридических и тер­минологических конструкций и др.).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2952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78992"/>
            <a:ext cx="10515600" cy="5097971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3600" dirty="0" smtClean="0"/>
              <a:t>К </a:t>
            </a:r>
            <a:r>
              <a:rPr lang="ru-RU" sz="3600" b="1" dirty="0" smtClean="0"/>
              <a:t>субъективным факторам </a:t>
            </a:r>
            <a:r>
              <a:rPr lang="ru-RU" sz="3600" dirty="0" smtClean="0"/>
              <a:t>относятся:</a:t>
            </a:r>
          </a:p>
          <a:p>
            <a:pPr algn="just"/>
            <a:r>
              <a:rPr lang="ru-RU" sz="3600" dirty="0" smtClean="0"/>
              <a:t> индивидуальные особенности субъектов толкования, выражающиеся в уровне его правосознания (правовые знания, наличие деформации правосознания, правовые установки и готов­ность личности), в правовом (профессиональном) опыте и иных личностных качествах, а также фактической зависимости при формальной независимости от экономических, политических, ведомственных, индивидуальных и иных интересов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465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83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97280"/>
            <a:ext cx="10515600" cy="5079683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К </a:t>
            </a:r>
            <a:r>
              <a:rPr lang="ru-RU" b="1" dirty="0" smtClean="0"/>
              <a:t>последствиям несоблюдения законодательства</a:t>
            </a:r>
            <a:r>
              <a:rPr lang="ru-RU" dirty="0" smtClean="0"/>
              <a:t>, которые потенциаль­но являются весьма серьезными, относятся:</a:t>
            </a:r>
          </a:p>
          <a:p>
            <a:r>
              <a:rPr lang="ru-RU" dirty="0" smtClean="0"/>
              <a:t>- проведение расследования регулирующими (контроль-надзор) орга­нами;</a:t>
            </a:r>
          </a:p>
          <a:p>
            <a:r>
              <a:rPr lang="ru-RU" dirty="0" smtClean="0"/>
              <a:t>- признание договоров, заключенных с нарушением, ничтожными и не имеющими юридической силы по решению суда;</a:t>
            </a:r>
          </a:p>
          <a:p>
            <a:r>
              <a:rPr lang="ru-RU" dirty="0" smtClean="0"/>
              <a:t>- неблагоприятное освещение в средствах массовой информации (</a:t>
            </a:r>
            <a:r>
              <a:rPr lang="ru-RU" dirty="0" err="1" smtClean="0"/>
              <a:t>репу­тационный</a:t>
            </a:r>
            <a:r>
              <a:rPr lang="ru-RU" dirty="0" smtClean="0"/>
              <a:t> риск);</a:t>
            </a:r>
          </a:p>
          <a:p>
            <a:r>
              <a:rPr lang="ru-RU" dirty="0" smtClean="0"/>
              <a:t>- риск подачи третьими лицами судебного иска о возмещении ущерба, причиненного неправомерными действиями компании;</a:t>
            </a:r>
          </a:p>
          <a:p>
            <a:r>
              <a:rPr lang="ru-RU" dirty="0" smtClean="0"/>
              <a:t>- административная ответственность (штрафы и др.);</a:t>
            </a:r>
          </a:p>
          <a:p>
            <a:r>
              <a:rPr lang="ru-RU" dirty="0" smtClean="0"/>
              <a:t>- уголовная ответственность должностных лиц.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3707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0987"/>
          </a:xfrm>
        </p:spPr>
        <p:txBody>
          <a:bodyPr>
            <a:noAutofit/>
          </a:bodyPr>
          <a:lstStyle/>
          <a:p>
            <a:r>
              <a:rPr lang="ru-RU" sz="3600" dirty="0" smtClean="0"/>
              <a:t>Способы предотвращения и снижения рисков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568"/>
            <a:ext cx="10515600" cy="5061395"/>
          </a:xfrm>
        </p:spPr>
        <p:txBody>
          <a:bodyPr/>
          <a:lstStyle/>
          <a:p>
            <a:endParaRPr lang="ru-RU" b="1" dirty="0" smtClean="0"/>
          </a:p>
          <a:p>
            <a:r>
              <a:rPr lang="ru-RU" b="1" dirty="0" smtClean="0"/>
              <a:t>Общие способы предотвращения правовых рисков </a:t>
            </a:r>
            <a:r>
              <a:rPr lang="ru-RU" dirty="0" smtClean="0"/>
              <a:t>включают в себя: </a:t>
            </a:r>
          </a:p>
          <a:p>
            <a:r>
              <a:rPr lang="ru-RU" dirty="0" smtClean="0"/>
              <a:t>мониторинг и прогнозирование рисков, </a:t>
            </a:r>
          </a:p>
          <a:p>
            <a:r>
              <a:rPr lang="ru-RU" dirty="0" smtClean="0"/>
              <a:t>требования к юридической технике и реализации, </a:t>
            </a:r>
          </a:p>
          <a:p>
            <a:r>
              <a:rPr lang="ru-RU" dirty="0" smtClean="0"/>
              <a:t>выявление и оценку рисков при подготовке нормативно-правовых актов.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7956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3730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9673"/>
            <a:ext cx="10515600" cy="5057290"/>
          </a:xfrm>
        </p:spPr>
        <p:txBody>
          <a:bodyPr>
            <a:normAutofit/>
          </a:bodyPr>
          <a:lstStyle/>
          <a:p>
            <a:pPr algn="just"/>
            <a:r>
              <a:rPr lang="ru-RU" sz="3600" dirty="0" smtClean="0"/>
              <a:t>Риск в широком смысле - это возможность появления обстоятельств, об­условливающих:</a:t>
            </a:r>
          </a:p>
          <a:p>
            <a:pPr algn="just"/>
            <a:r>
              <a:rPr lang="ru-RU" sz="3600" dirty="0" smtClean="0"/>
              <a:t>- неуверенность или невозможность получения ожидаемых результатов  от реализации поставленной цели;</a:t>
            </a:r>
          </a:p>
          <a:p>
            <a:pPr algn="just"/>
            <a:r>
              <a:rPr lang="ru-RU" sz="3600" dirty="0" smtClean="0"/>
              <a:t>- нанесение материального ущерба;</a:t>
            </a:r>
          </a:p>
          <a:p>
            <a:pPr algn="just"/>
            <a:r>
              <a:rPr lang="ru-RU" sz="3600" dirty="0" smtClean="0"/>
              <a:t>- опасность валютных потерь и др.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85841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7563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32688"/>
            <a:ext cx="10515600" cy="5244275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Способы минимизации правовых рисков </a:t>
            </a:r>
            <a:r>
              <a:rPr lang="ru-RU" sz="3200" dirty="0" smtClean="0"/>
              <a:t>представляют собой</a:t>
            </a:r>
          </a:p>
          <a:p>
            <a:r>
              <a:rPr lang="ru-RU" sz="3200" dirty="0" smtClean="0"/>
              <a:t> получение полной и достоверной информации,</a:t>
            </a:r>
          </a:p>
          <a:p>
            <a:r>
              <a:rPr lang="ru-RU" sz="3200" dirty="0" smtClean="0"/>
              <a:t> фиксацию в документах подтверждающей информации,</a:t>
            </a:r>
          </a:p>
          <a:p>
            <a:r>
              <a:rPr lang="ru-RU" sz="3200" dirty="0" smtClean="0"/>
              <a:t>контроль поведения контрагента и развития ситуации,</a:t>
            </a:r>
          </a:p>
          <a:p>
            <a:r>
              <a:rPr lang="ru-RU" sz="3200" dirty="0" smtClean="0"/>
              <a:t>диверсификацию части издержек на контрагента.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569640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9003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70432"/>
            <a:ext cx="10515600" cy="5006531"/>
          </a:xfrm>
        </p:spPr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b="1" dirty="0" smtClean="0"/>
              <a:t>Способы минимизации правового риска в публичном праве</a:t>
            </a:r>
            <a:r>
              <a:rPr lang="ru-RU" dirty="0" smtClean="0"/>
              <a:t>:</a:t>
            </a:r>
          </a:p>
          <a:p>
            <a:r>
              <a:rPr lang="ru-RU" dirty="0" smtClean="0"/>
              <a:t> планирование правотворческой деятельности,</a:t>
            </a:r>
          </a:p>
          <a:p>
            <a:r>
              <a:rPr lang="ru-RU" dirty="0" smtClean="0"/>
              <a:t> корректировку программных документов, </a:t>
            </a:r>
          </a:p>
          <a:p>
            <a:r>
              <a:rPr lang="ru-RU" dirty="0" smtClean="0"/>
              <a:t>разработку или изменение нормативно-правовых актов, их интерпретационную корректировку судебными решениями,</a:t>
            </a:r>
          </a:p>
          <a:p>
            <a:r>
              <a:rPr lang="ru-RU" dirty="0" smtClean="0"/>
              <a:t>правовой эксперимент, </a:t>
            </a:r>
          </a:p>
          <a:p>
            <a:r>
              <a:rPr lang="ru-RU" dirty="0" smtClean="0"/>
              <a:t>оценку вторичных рисков, </a:t>
            </a:r>
          </a:p>
          <a:p>
            <a:r>
              <a:rPr lang="ru-RU" dirty="0" smtClean="0"/>
              <a:t>распределение ответственности </a:t>
            </a:r>
          </a:p>
          <a:p>
            <a:r>
              <a:rPr lang="ru-RU" dirty="0" smtClean="0"/>
              <a:t> применение мер  по устранению риска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6152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9904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Факторы риска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50302"/>
            <a:ext cx="11030712" cy="544310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— политические — войны, конфликты, выборы, отставка или смена правительства, смена главы Центрального Банка или кого-и т. д.;</a:t>
            </a:r>
          </a:p>
          <a:p>
            <a:pPr algn="just"/>
            <a:r>
              <a:rPr lang="ru-RU" dirty="0" smtClean="0"/>
              <a:t>— социально-экономические — темпы экономического роста, финансовое состояние государства, динамика производства, уровень экономической активности, уровень потребления и накопления и т. д.;</a:t>
            </a:r>
          </a:p>
          <a:p>
            <a:pPr algn="just"/>
            <a:r>
              <a:rPr lang="ru-RU" dirty="0" smtClean="0"/>
              <a:t>— законодательные — изменение действующих норм с выходом новых законодательных и нормативных актов (введение новых налогов, отмена налоговых льгот, повышение налоговых ставок и т. д.);</a:t>
            </a:r>
          </a:p>
          <a:p>
            <a:pPr algn="just"/>
            <a:r>
              <a:rPr lang="ru-RU" dirty="0" smtClean="0"/>
              <a:t>— отраслевые — объем рынка сбыта, степень ценовой и неценовой конкуренции, легкость вхождения в отрасль, наличие или недостаток близких и конкурентоспособных по цене заменителей, рыночная способность покупателей, рыночная способность поставщиков и т. д.;</a:t>
            </a:r>
          </a:p>
          <a:p>
            <a:pPr algn="just"/>
            <a:r>
              <a:rPr lang="ru-RU" dirty="0" smtClean="0"/>
              <a:t>— природные — стихийные бедствия, загрязнение окружающей среды </a:t>
            </a:r>
          </a:p>
          <a:p>
            <a:pPr algn="just"/>
            <a:r>
              <a:rPr lang="ru-RU" dirty="0" smtClean="0"/>
              <a:t>— научно-технические — появление новых технологий и видов деятельности, появление новой технологии производства с меньшими издержками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4326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386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35024"/>
            <a:ext cx="10515600" cy="4841939"/>
          </a:xfrm>
        </p:spPr>
        <p:txBody>
          <a:bodyPr>
            <a:normAutofit/>
          </a:bodyPr>
          <a:lstStyle/>
          <a:p>
            <a:pPr algn="just"/>
            <a:r>
              <a:rPr lang="ru-RU" sz="3600" b="1" dirty="0" smtClean="0"/>
              <a:t>Риск с правовой точки зрения </a:t>
            </a:r>
            <a:r>
              <a:rPr lang="ru-RU" sz="3600" dirty="0" smtClean="0"/>
              <a:t>- присущая человеческой деятельности объективно существующая и в определённых пределах способная к оценке и волевому регулированию вероятность </a:t>
            </a:r>
            <a:r>
              <a:rPr lang="ru-RU" sz="3600" dirty="0" err="1" smtClean="0"/>
              <a:t>понесения</a:t>
            </a:r>
            <a:r>
              <a:rPr lang="ru-RU" sz="3600" dirty="0" smtClean="0"/>
              <a:t> субъектами правоотноше­ний негативных последствий вследствие наступления неблагоприятных со­бытий, закономерно связанных с разнообразными предпосылками (фактора­ми риска).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806124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585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43584"/>
            <a:ext cx="10515600" cy="493337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/>
              <a:t>Тихомиров Ю.А. представляет </a:t>
            </a:r>
            <a:r>
              <a:rPr lang="ru-RU" b="1" dirty="0" smtClean="0"/>
              <a:t>риски как вероятное неправовое отклонение от намеченной правовой модели (концепции) и действующих законов. Если риск негативного отклонения больше позитивного отклонения, то риск недопустим  </a:t>
            </a:r>
            <a:r>
              <a:rPr lang="ru-RU" dirty="0" smtClean="0"/>
              <a:t>. </a:t>
            </a:r>
          </a:p>
          <a:p>
            <a:pPr algn="just"/>
            <a:r>
              <a:rPr lang="ru-RU" dirty="0" smtClean="0"/>
              <a:t>Риски представляют собой:</a:t>
            </a:r>
          </a:p>
          <a:p>
            <a:pPr algn="just"/>
            <a:r>
              <a:rPr lang="ru-RU" dirty="0" smtClean="0"/>
              <a:t>а) возможность прямого или косвенного нарушения правовых норм;</a:t>
            </a:r>
          </a:p>
          <a:p>
            <a:pPr algn="just"/>
            <a:r>
              <a:rPr lang="ru-RU" dirty="0" smtClean="0"/>
              <a:t>б) отчуждение граждан от законодательства ввиду низкой правовой культуры и юридической компетентности;</a:t>
            </a:r>
          </a:p>
          <a:p>
            <a:pPr algn="just"/>
            <a:r>
              <a:rPr lang="ru-RU" dirty="0" smtClean="0"/>
              <a:t>в) ошибки в определении статусов субъектов права и выборе правовых методов регулирования;</a:t>
            </a:r>
          </a:p>
          <a:p>
            <a:pPr algn="just"/>
            <a:r>
              <a:rPr lang="ru-RU" dirty="0" smtClean="0"/>
              <a:t>г) угрозу увеличения объема юридических коллизий;</a:t>
            </a:r>
          </a:p>
          <a:p>
            <a:pPr algn="just"/>
            <a:r>
              <a:rPr lang="ru-RU" dirty="0" smtClean="0"/>
              <a:t>д) провоцирование конфликта интересов;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2432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7563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52144"/>
            <a:ext cx="10515600" cy="5024819"/>
          </a:xfrm>
        </p:spPr>
        <p:txBody>
          <a:bodyPr>
            <a:normAutofit/>
          </a:bodyPr>
          <a:lstStyle/>
          <a:p>
            <a:pPr algn="just"/>
            <a:r>
              <a:rPr lang="ru-RU" sz="3600" dirty="0" smtClean="0"/>
              <a:t>е) возникновение разрыва системно-правовых связей в правовой системе;</a:t>
            </a:r>
          </a:p>
          <a:p>
            <a:pPr algn="just"/>
            <a:r>
              <a:rPr lang="ru-RU" sz="3600" dirty="0" smtClean="0"/>
              <a:t>ж) нарушение корреляции между способом правового регулирования и мерой отражения экономических, социальных и политических процессов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989402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242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52144"/>
            <a:ext cx="10515600" cy="5024819"/>
          </a:xfrm>
        </p:spPr>
        <p:txBody>
          <a:bodyPr>
            <a:normAutofit/>
          </a:bodyPr>
          <a:lstStyle/>
          <a:p>
            <a:pPr algn="just"/>
            <a:r>
              <a:rPr lang="ru-RU" sz="3600" dirty="0" smtClean="0"/>
              <a:t>По мнению </a:t>
            </a:r>
            <a:r>
              <a:rPr lang="ru-RU" sz="3600" dirty="0" err="1" smtClean="0"/>
              <a:t>Арямова</a:t>
            </a:r>
            <a:r>
              <a:rPr lang="ru-RU" sz="3600" dirty="0" smtClean="0"/>
              <a:t> А.А., </a:t>
            </a:r>
            <a:r>
              <a:rPr lang="ru-RU" sz="3600" b="1" dirty="0" smtClean="0"/>
              <a:t>риск</a:t>
            </a:r>
            <a:r>
              <a:rPr lang="ru-RU" sz="3600" dirty="0" smtClean="0"/>
              <a:t> – это сознательное волевое поведение лица, направленное на достижение правомерного положительного результата в ситуации с неоднозначными перспективами развития, предполагающей вероятное наступление неблагоприятных последствий, повлекшее причинение прогнозируемого вреда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213891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9003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52144"/>
            <a:ext cx="10515600" cy="5024819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Элементами правового риска являются </a:t>
            </a:r>
          </a:p>
          <a:p>
            <a:r>
              <a:rPr lang="ru-RU" sz="3600" dirty="0" smtClean="0"/>
              <a:t>предполагаемое решение, </a:t>
            </a:r>
          </a:p>
          <a:p>
            <a:r>
              <a:rPr lang="ru-RU" sz="3600" dirty="0" smtClean="0"/>
              <a:t>вероятное событие или действие, которые могут отрицательно отразиться на его реализации,</a:t>
            </a:r>
          </a:p>
          <a:p>
            <a:r>
              <a:rPr lang="ru-RU" sz="3600" dirty="0" smtClean="0"/>
              <a:t> и ущерб (вред), причиненный риском.</a:t>
            </a:r>
          </a:p>
        </p:txBody>
      </p:sp>
    </p:spTree>
    <p:extLst>
      <p:ext uri="{BB962C8B-B14F-4D97-AF65-F5344CB8AC3E}">
        <p14:creationId xmlns:p14="http://schemas.microsoft.com/office/powerpoint/2010/main" val="2604124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8187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+mn-lt"/>
              </a:rPr>
              <a:t>Элементы риска</a:t>
            </a:r>
            <a:endParaRPr lang="ru-RU" sz="3200" dirty="0">
              <a:latin typeface="+mn-lt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8696962"/>
              </p:ext>
            </p:extLst>
          </p:nvPr>
        </p:nvGraphicFramePr>
        <p:xfrm>
          <a:off x="838200" y="1353312"/>
          <a:ext cx="10515600" cy="48236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21811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1304</Words>
  <Application>Microsoft Office PowerPoint</Application>
  <PresentationFormat>Широкоэкранный</PresentationFormat>
  <Paragraphs>111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Тема Office</vt:lpstr>
      <vt:lpstr>Лекция 9. Правовые риски</vt:lpstr>
      <vt:lpstr>Презентация PowerPoint</vt:lpstr>
      <vt:lpstr>Факторы риска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Элементы риска</vt:lpstr>
      <vt:lpstr>Основные категории событий, которые приводят к потерям</vt:lpstr>
      <vt:lpstr>Классификация рисков</vt:lpstr>
      <vt:lpstr>Презентация PowerPoint</vt:lpstr>
      <vt:lpstr>Презентация PowerPoint</vt:lpstr>
      <vt:lpstr>Презентация PowerPoint</vt:lpstr>
      <vt:lpstr>Интерпретационный риск</vt:lpstr>
      <vt:lpstr>Факторы возникновения интерпретационного риска</vt:lpstr>
      <vt:lpstr>Презентация PowerPoint</vt:lpstr>
      <vt:lpstr>Презентация PowerPoint</vt:lpstr>
      <vt:lpstr>Способы предотвращения и снижения рисков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Правовые риски</dc:title>
  <dc:creator>RePack by Diakov</dc:creator>
  <cp:lastModifiedBy>RePack by Diakov</cp:lastModifiedBy>
  <cp:revision>9</cp:revision>
  <dcterms:created xsi:type="dcterms:W3CDTF">2020-12-22T19:08:03Z</dcterms:created>
  <dcterms:modified xsi:type="dcterms:W3CDTF">2020-12-23T09:29:12Z</dcterms:modified>
</cp:coreProperties>
</file>